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57" r:id="rId12"/>
    <p:sldId id="272" r:id="rId13"/>
    <p:sldId id="271" r:id="rId14"/>
    <p:sldId id="274" r:id="rId15"/>
    <p:sldId id="273" r:id="rId16"/>
    <p:sldId id="275" r:id="rId17"/>
    <p:sldId id="262" r:id="rId18"/>
    <p:sldId id="276" r:id="rId19"/>
  </p:sldIdLst>
  <p:sldSz cx="20104100" cy="11309350"/>
  <p:notesSz cx="20104100" cy="113093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4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DFA4D-9B94-4E97-883C-F1BEFD5AAB44}" type="datetimeFigureOut">
              <a:rPr lang="it-IT" smtClean="0"/>
              <a:pPr/>
              <a:t>08/10/2019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859BD-A965-47AF-BD10-0DABCEBB1A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6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402201"/>
            <a:ext cx="6656865" cy="6906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769362"/>
            <a:ext cx="2510394" cy="3900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195928" y="2765186"/>
            <a:ext cx="4649020" cy="464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3190697" y="0"/>
            <a:ext cx="2643898" cy="1882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4195902" y="10052055"/>
            <a:ext cx="1638588" cy="1256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20104100" cy="3273425"/>
          </a:xfrm>
          <a:custGeom>
            <a:avLst/>
            <a:gdLst/>
            <a:ahLst/>
            <a:cxnLst/>
            <a:rect l="l" t="t" r="r" b="b"/>
            <a:pathLst>
              <a:path w="20104100" h="3273425">
                <a:moveTo>
                  <a:pt x="20104099" y="0"/>
                </a:moveTo>
                <a:lnTo>
                  <a:pt x="0" y="0"/>
                </a:lnTo>
                <a:lnTo>
                  <a:pt x="0" y="3273073"/>
                </a:lnTo>
                <a:lnTo>
                  <a:pt x="20104099" y="1212764"/>
                </a:lnTo>
                <a:lnTo>
                  <a:pt x="20104099" y="0"/>
                </a:lnTo>
                <a:close/>
              </a:path>
            </a:pathLst>
          </a:custGeom>
          <a:solidFill>
            <a:srgbClr val="39B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5353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402201"/>
            <a:ext cx="6656865" cy="6906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769362"/>
            <a:ext cx="2510394" cy="3900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3190697" y="0"/>
            <a:ext cx="2643898" cy="1882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4195902" y="10052055"/>
            <a:ext cx="1638588" cy="1256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599144"/>
            <a:ext cx="20104099" cy="90707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402201"/>
            <a:ext cx="6656865" cy="69063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4769362"/>
            <a:ext cx="2510394" cy="39005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4140" y="448018"/>
            <a:ext cx="18935819" cy="108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6225" y="4625902"/>
            <a:ext cx="18691648" cy="4234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5353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3906" y="7400687"/>
            <a:ext cx="11725143" cy="23217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0" spc="390" dirty="0">
                <a:solidFill>
                  <a:srgbClr val="FFFFFF"/>
                </a:solidFill>
                <a:latin typeface="Century Gothic" panose="020B0502020202020204" pitchFamily="34" charset="0"/>
                <a:cs typeface="Arial Black"/>
              </a:rPr>
              <a:t>L’ACQUA</a:t>
            </a:r>
            <a:endParaRPr sz="15000" dirty="0"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66732" y="9798519"/>
            <a:ext cx="11662317" cy="14709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450" spc="350" dirty="0">
                <a:solidFill>
                  <a:srgbClr val="535353"/>
                </a:solidFill>
                <a:latin typeface="Century Gothic" panose="020B0502020202020204" pitchFamily="34" charset="0"/>
                <a:cs typeface="Arial Black"/>
              </a:rPr>
              <a:t>CHE</a:t>
            </a:r>
            <a:r>
              <a:rPr sz="9450" spc="-680" dirty="0">
                <a:solidFill>
                  <a:srgbClr val="535353"/>
                </a:solidFill>
                <a:latin typeface="Century Gothic" panose="020B0502020202020204" pitchFamily="34" charset="0"/>
                <a:cs typeface="Arial Black"/>
              </a:rPr>
              <a:t> </a:t>
            </a:r>
            <a:r>
              <a:rPr sz="9450" spc="480" dirty="0">
                <a:solidFill>
                  <a:srgbClr val="535353"/>
                </a:solidFill>
                <a:latin typeface="Century Gothic" panose="020B0502020202020204" pitchFamily="34" charset="0"/>
                <a:cs typeface="Arial Black"/>
              </a:rPr>
              <a:t>BERREMO</a:t>
            </a:r>
            <a:endParaRPr sz="9450" dirty="0">
              <a:latin typeface="Century Gothic" panose="020B0502020202020204" pitchFamily="34" charset="0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6470650" y="8245475"/>
            <a:ext cx="1242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Dal </a:t>
            </a:r>
            <a:r>
              <a:rPr lang="it-IT" sz="3200" dirty="0" smtClean="0">
                <a:latin typeface="Century Gothic" panose="020B0502020202020204" pitchFamily="34" charset="0"/>
              </a:rPr>
              <a:t>1800, grazie </a:t>
            </a:r>
            <a:r>
              <a:rPr lang="it-IT" sz="3200" dirty="0">
                <a:latin typeface="Century Gothic" panose="020B0502020202020204" pitchFamily="34" charset="0"/>
              </a:rPr>
              <a:t>alle ricerche </a:t>
            </a:r>
            <a:r>
              <a:rPr lang="it-IT" sz="3200" dirty="0" smtClean="0">
                <a:latin typeface="Century Gothic" panose="020B0502020202020204" pitchFamily="34" charset="0"/>
              </a:rPr>
              <a:t>delle </a:t>
            </a:r>
            <a:r>
              <a:rPr lang="it-IT" sz="3200" dirty="0">
                <a:latin typeface="Century Gothic" panose="020B0502020202020204" pitchFamily="34" charset="0"/>
              </a:rPr>
              <a:t>fonti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di approvvigionamento idrico della </a:t>
            </a:r>
            <a:r>
              <a:rPr lang="it-IT" sz="3200" dirty="0">
                <a:latin typeface="Century Gothic" panose="020B0502020202020204" pitchFamily="34" charset="0"/>
              </a:rPr>
              <a:t>città </a:t>
            </a:r>
            <a:r>
              <a:rPr lang="it-IT" sz="3200" dirty="0" smtClean="0">
                <a:latin typeface="Century Gothic" panose="020B0502020202020204" pitchFamily="34" charset="0"/>
              </a:rPr>
              <a:t>di Trieste,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nasce la </a:t>
            </a:r>
            <a:r>
              <a:rPr lang="it-IT" sz="3200" dirty="0">
                <a:latin typeface="Century Gothic" panose="020B0502020202020204" pitchFamily="34" charset="0"/>
              </a:rPr>
              <a:t>speleologia </a:t>
            </a:r>
            <a:r>
              <a:rPr lang="it-IT" sz="3200" dirty="0" smtClean="0">
                <a:latin typeface="Century Gothic" panose="020B0502020202020204" pitchFamily="34" charset="0"/>
              </a:rPr>
              <a:t>moderna.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5" name="Picture 18" descr="trebic3">
            <a:extLst>
              <a:ext uri="{FF2B5EF4-FFF2-40B4-BE49-F238E27FC236}">
                <a16:creationId xmlns:a16="http://schemas.microsoft.com/office/drawing/2014/main" id="{71EA4CC2-B69C-4340-94DD-B915FB0C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5339733" cy="1014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Stampa Trebician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50" y="549275"/>
            <a:ext cx="12344400" cy="7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140" y="448018"/>
            <a:ext cx="11520805" cy="110671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ts val="8240"/>
              </a:lnSpc>
              <a:spcBef>
                <a:spcPts val="430"/>
              </a:spcBef>
            </a:pPr>
            <a:r>
              <a:rPr lang="it-IT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LA VITA IN GROTTA</a:t>
            </a:r>
            <a:endParaRPr spc="350" dirty="0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9450" y="2301875"/>
            <a:ext cx="18002310" cy="7473328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La mancanza di luce naturale rappresenta un limite, </a:t>
            </a:r>
            <a:endParaRPr lang="it-IT" sz="3400" spc="-25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un </a:t>
            </a: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fattore di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selezione, </a:t>
            </a: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che non consente a tutte le forme di vita di abitare il sottosuolo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Gli animali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che vivono in grotta </a:t>
            </a: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hanno sviluppato delle caratteristiche </a:t>
            </a:r>
            <a:endParaRPr lang="it-IT" sz="3400" spc="-25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che </a:t>
            </a: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gli consentono di poterlo fare:</a:t>
            </a: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469900" marR="5080" indent="-457200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Assenza degli occhi con conseguente sviluppo degli organi tattili: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                   antenne</a:t>
            </a: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, zampe, peli e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bocca.</a:t>
            </a: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Perdita del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colore.</a:t>
            </a: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Assenza dei cicli stagionali e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notte/giorno.</a:t>
            </a: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469900" marR="5080" indent="-457200" algn="just">
              <a:lnSpc>
                <a:spcPct val="102000"/>
              </a:lnSpc>
              <a:spcBef>
                <a:spcPts val="15"/>
              </a:spcBef>
              <a:buFont typeface="Wingdings" panose="05000000000000000000" pitchFamily="2" charset="2"/>
              <a:buChar char="§"/>
            </a:pPr>
            <a:r>
              <a:rPr lang="it-IT" sz="3400" spc="-25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Scheletro molto </a:t>
            </a:r>
            <a:r>
              <a:rPr lang="it-IT" sz="3400" spc="-25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sottile.</a:t>
            </a:r>
            <a:endParaRPr lang="it-IT" sz="3400" spc="-25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 descr="Proteo Repen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41300" y="6123661"/>
            <a:ext cx="6068749" cy="43986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nimali di grotta - Pseudoblothrus peyerimhoffi, Baron Litron (CN) - PIEMONTE">
            <a:extLst>
              <a:ext uri="{FF2B5EF4-FFF2-40B4-BE49-F238E27FC236}">
                <a16:creationId xmlns:a16="http://schemas.microsoft.com/office/drawing/2014/main" id="{0C55C823-E21B-4B2A-BB83-1EC95146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66" y="1063416"/>
            <a:ext cx="7489758" cy="37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cosistemi sotterranei - Speleomantes strinatii, Grotta dell'Orso di Ponte di Nava (CN)">
            <a:extLst>
              <a:ext uri="{FF2B5EF4-FFF2-40B4-BE49-F238E27FC236}">
                <a16:creationId xmlns:a16="http://schemas.microsoft.com/office/drawing/2014/main" id="{9EE72A4B-459D-4D5A-9DD6-5C57C25C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93" y="5734142"/>
            <a:ext cx="8070662" cy="403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nimali di grotta - Eukoenenia strinatii">
            <a:extLst>
              <a:ext uri="{FF2B5EF4-FFF2-40B4-BE49-F238E27FC236}">
                <a16:creationId xmlns:a16="http://schemas.microsoft.com/office/drawing/2014/main" id="{83D84046-8B12-424A-99E6-255FD7CA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701675"/>
            <a:ext cx="7489762" cy="37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nimali di grotta - Leptodirus hochenwartii">
            <a:extLst>
              <a:ext uri="{FF2B5EF4-FFF2-40B4-BE49-F238E27FC236}">
                <a16:creationId xmlns:a16="http://schemas.microsoft.com/office/drawing/2014/main" id="{65DE3AB8-72B2-4CBD-A0F9-0EB7E633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0" y="5048341"/>
            <a:ext cx="8070668" cy="40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9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670050" y="9312275"/>
            <a:ext cx="14782800" cy="1037848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300" spc="-25" dirty="0">
                <a:solidFill>
                  <a:srgbClr val="535353"/>
                </a:solidFill>
                <a:latin typeface="Verdana"/>
                <a:cs typeface="Verdana"/>
              </a:rPr>
              <a:t>L’abitante del mondo ipogeo più famoso resta sempre il </a:t>
            </a:r>
            <a:r>
              <a:rPr lang="it-IT" sz="3300" b="1" spc="-25" dirty="0">
                <a:solidFill>
                  <a:srgbClr val="535353"/>
                </a:solidFill>
                <a:latin typeface="Verdana"/>
                <a:cs typeface="Verdana"/>
              </a:rPr>
              <a:t>Chirottero</a:t>
            </a:r>
            <a:r>
              <a:rPr lang="it-IT" sz="3300" spc="-25" dirty="0">
                <a:solidFill>
                  <a:srgbClr val="535353"/>
                </a:solidFill>
                <a:latin typeface="Verdana"/>
                <a:cs typeface="Verdana"/>
              </a:rPr>
              <a:t> </a:t>
            </a:r>
            <a:endParaRPr lang="it-IT" sz="3300" spc="-25" dirty="0" smtClean="0">
              <a:solidFill>
                <a:srgbClr val="535353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2000"/>
              </a:lnSpc>
              <a:spcBef>
                <a:spcPts val="15"/>
              </a:spcBef>
            </a:pPr>
            <a:r>
              <a:rPr lang="it-IT" sz="3300" spc="-25" dirty="0" smtClean="0">
                <a:solidFill>
                  <a:srgbClr val="535353"/>
                </a:solidFill>
                <a:latin typeface="Verdana"/>
                <a:cs typeface="Verdana"/>
              </a:rPr>
              <a:t>ovvero </a:t>
            </a:r>
            <a:r>
              <a:rPr lang="it-IT" sz="3300" spc="-25" dirty="0">
                <a:solidFill>
                  <a:srgbClr val="535353"/>
                </a:solidFill>
                <a:latin typeface="Verdana"/>
                <a:cs typeface="Verdana"/>
              </a:rPr>
              <a:t>il </a:t>
            </a:r>
            <a:r>
              <a:rPr lang="it-IT" sz="3300" b="1" spc="-25" dirty="0">
                <a:solidFill>
                  <a:srgbClr val="535353"/>
                </a:solidFill>
                <a:latin typeface="Verdana"/>
                <a:cs typeface="Verdana"/>
              </a:rPr>
              <a:t>Pipistrello</a:t>
            </a:r>
            <a:r>
              <a:rPr lang="it-IT" sz="3300" spc="-25" dirty="0">
                <a:solidFill>
                  <a:srgbClr val="535353"/>
                </a:solidFill>
                <a:latin typeface="Verdana"/>
                <a:cs typeface="Verdana"/>
              </a:rPr>
              <a:t>!</a:t>
            </a:r>
          </a:p>
        </p:txBody>
      </p:sp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BA80DB2-D7B6-4E42-9CA3-7CA5E9270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99190" y="2865582"/>
            <a:ext cx="6962060" cy="60759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EB787FE-F0F1-4DF2-9FDA-F2045F09D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625475"/>
            <a:ext cx="9077001" cy="45385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0CC44D-A9F1-4CA9-B3FF-370C6A9891C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61850" y="4156874"/>
            <a:ext cx="4648200" cy="46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CFD906-B5C8-46D8-B144-1F58121BD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50" y="244475"/>
            <a:ext cx="2133600" cy="44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0B98AB2-9671-4B7C-ADEF-4624E6DC0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7026275"/>
            <a:ext cx="2667000" cy="40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6">
            <a:extLst>
              <a:ext uri="{FF2B5EF4-FFF2-40B4-BE49-F238E27FC236}">
                <a16:creationId xmlns:a16="http://schemas.microsoft.com/office/drawing/2014/main" id="{00D32961-6377-40D6-809A-D934AEFC58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27850" y="4941074"/>
            <a:ext cx="5714999" cy="200900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r>
              <a:rPr lang="it-IT" sz="32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Impact" panose="020B0806030902050204" pitchFamily="34" charset="0"/>
              </a:rPr>
              <a:t>Ciclo Biologico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38D088C-305C-495A-AF8E-5A08CBEE0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130675"/>
            <a:ext cx="3962400" cy="40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egnaposto contenuto 18">
            <a:extLst>
              <a:ext uri="{FF2B5EF4-FFF2-40B4-BE49-F238E27FC236}">
                <a16:creationId xmlns:a16="http://schemas.microsoft.com/office/drawing/2014/main" id="{3BDFE229-6D6F-4B8E-AC0A-8A76943C4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84497" y="4435476"/>
            <a:ext cx="5007303" cy="3352800"/>
          </a:xfrm>
          <a:prstGeom prst="rect">
            <a:avLst/>
          </a:prstGeom>
        </p:spPr>
      </p:pic>
      <p:sp>
        <p:nvSpPr>
          <p:cNvPr id="16" name="Freccia curva 15">
            <a:extLst>
              <a:ext uri="{FF2B5EF4-FFF2-40B4-BE49-F238E27FC236}">
                <a16:creationId xmlns:a16="http://schemas.microsoft.com/office/drawing/2014/main" id="{15C204E5-A9A5-457E-A88B-D3F6813797E1}"/>
              </a:ext>
            </a:extLst>
          </p:cNvPr>
          <p:cNvSpPr/>
          <p:nvPr/>
        </p:nvSpPr>
        <p:spPr>
          <a:xfrm>
            <a:off x="5556250" y="2682875"/>
            <a:ext cx="2133600" cy="1371600"/>
          </a:xfrm>
          <a:prstGeom prst="bentArrow">
            <a:avLst>
              <a:gd name="adj1" fmla="val 17647"/>
              <a:gd name="adj2" fmla="val 25000"/>
              <a:gd name="adj3" fmla="val 35294"/>
              <a:gd name="adj4" fmla="val 83824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urva 16">
            <a:extLst>
              <a:ext uri="{FF2B5EF4-FFF2-40B4-BE49-F238E27FC236}">
                <a16:creationId xmlns:a16="http://schemas.microsoft.com/office/drawing/2014/main" id="{8AA23E41-7022-4B6E-9B77-E1C7F767E140}"/>
              </a:ext>
            </a:extLst>
          </p:cNvPr>
          <p:cNvSpPr/>
          <p:nvPr/>
        </p:nvSpPr>
        <p:spPr>
          <a:xfrm rot="5400000">
            <a:off x="11788150" y="2606432"/>
            <a:ext cx="1524487" cy="2133599"/>
          </a:xfrm>
          <a:prstGeom prst="bentArrow">
            <a:avLst>
              <a:gd name="adj1" fmla="val 17647"/>
              <a:gd name="adj2" fmla="val 25000"/>
              <a:gd name="adj3" fmla="val 35294"/>
              <a:gd name="adj4" fmla="val 83824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urva 17">
            <a:extLst>
              <a:ext uri="{FF2B5EF4-FFF2-40B4-BE49-F238E27FC236}">
                <a16:creationId xmlns:a16="http://schemas.microsoft.com/office/drawing/2014/main" id="{C757CDAF-F47A-4F54-9402-1B86EDEBC2D6}"/>
              </a:ext>
            </a:extLst>
          </p:cNvPr>
          <p:cNvSpPr/>
          <p:nvPr/>
        </p:nvSpPr>
        <p:spPr>
          <a:xfrm rot="10800000">
            <a:off x="11271248" y="8549786"/>
            <a:ext cx="1968577" cy="1524488"/>
          </a:xfrm>
          <a:prstGeom prst="bentArrow">
            <a:avLst>
              <a:gd name="adj1" fmla="val 17647"/>
              <a:gd name="adj2" fmla="val 25000"/>
              <a:gd name="adj3" fmla="val 35294"/>
              <a:gd name="adj4" fmla="val 83824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urva 18">
            <a:extLst>
              <a:ext uri="{FF2B5EF4-FFF2-40B4-BE49-F238E27FC236}">
                <a16:creationId xmlns:a16="http://schemas.microsoft.com/office/drawing/2014/main" id="{5E92A1D4-3506-4E2E-AA86-4DC8F9963C26}"/>
              </a:ext>
            </a:extLst>
          </p:cNvPr>
          <p:cNvSpPr/>
          <p:nvPr/>
        </p:nvSpPr>
        <p:spPr>
          <a:xfrm rot="16200000">
            <a:off x="5556250" y="8093075"/>
            <a:ext cx="1371600" cy="2133600"/>
          </a:xfrm>
          <a:prstGeom prst="bentArrow">
            <a:avLst>
              <a:gd name="adj1" fmla="val 17647"/>
              <a:gd name="adj2" fmla="val 25000"/>
              <a:gd name="adj3" fmla="val 35294"/>
              <a:gd name="adj4" fmla="val 83824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635675FE-0F67-44D2-9D2D-350C41E0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21" y="8321675"/>
            <a:ext cx="386893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Al termine 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dell'estate </a:t>
            </a:r>
            <a:r>
              <a:rPr lang="it-IT" altLang="it-IT" sz="2600" dirty="0">
                <a:latin typeface="Century Gothic" panose="020B0502020202020204" pitchFamily="34" charset="0"/>
              </a:rPr>
              <a:t>le colonie 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riproduttive </a:t>
            </a:r>
            <a:r>
              <a:rPr lang="it-IT" altLang="it-IT" sz="2600" dirty="0">
                <a:latin typeface="Century Gothic" panose="020B0502020202020204" pitchFamily="34" charset="0"/>
              </a:rPr>
              <a:t>si sciolgono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e inizia il periodo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degli accoppiamenti.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34022DFB-24EA-45F3-8640-40107A377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27" y="1580594"/>
            <a:ext cx="366922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Intorno ad ottobre </a:t>
            </a:r>
            <a:endParaRPr lang="it-IT" altLang="it-IT" sz="2600" dirty="0" smtClean="0">
              <a:latin typeface="Century Gothic" panose="020B0502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600" dirty="0" smtClean="0">
                <a:latin typeface="Century Gothic" panose="020B0502020202020204" pitchFamily="34" charset="0"/>
              </a:rPr>
              <a:t>ha </a:t>
            </a:r>
            <a:r>
              <a:rPr lang="it-IT" altLang="it-IT" sz="2600" dirty="0">
                <a:latin typeface="Century Gothic" panose="020B0502020202020204" pitchFamily="34" charset="0"/>
              </a:rPr>
              <a:t>luogo </a:t>
            </a:r>
            <a:endParaRPr lang="it-IT" altLang="it-IT" sz="2600" dirty="0" smtClean="0">
              <a:latin typeface="Century Gothic" panose="020B050202020202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it-IT" altLang="it-IT" sz="2600" dirty="0" smtClean="0">
                <a:latin typeface="Century Gothic" panose="020B0502020202020204" pitchFamily="34" charset="0"/>
              </a:rPr>
              <a:t>la </a:t>
            </a:r>
            <a:r>
              <a:rPr lang="it-IT" altLang="it-IT" sz="2600" dirty="0">
                <a:latin typeface="Century Gothic" panose="020B0502020202020204" pitchFamily="34" charset="0"/>
              </a:rPr>
              <a:t>migrazione </a:t>
            </a:r>
          </a:p>
          <a:p>
            <a:pPr algn="l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verso i 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rifugi</a:t>
            </a:r>
            <a:r>
              <a:rPr lang="it-IT" altLang="it-IT" sz="2600" dirty="0">
                <a:latin typeface="Century Gothic" panose="020B0502020202020204" pitchFamily="34" charset="0"/>
              </a:rPr>
              <a:t> 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invernali</a:t>
            </a:r>
            <a:r>
              <a:rPr lang="it-IT" altLang="it-IT" sz="26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1961FEB4-69C2-481C-8DBE-998F37B62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147" y="1277283"/>
            <a:ext cx="500730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/>
            <a:r>
              <a:rPr lang="it-IT" altLang="it-IT" sz="2600" dirty="0">
                <a:latin typeface="Century Gothic" panose="020B0502020202020204" pitchFamily="34" charset="0"/>
              </a:rPr>
              <a:t>I pipistrelli sopravvivono all'inverno in letargo, rallentando le funzioni vitali, </a:t>
            </a:r>
            <a:endParaRPr lang="it-IT" altLang="it-IT" sz="2600" dirty="0" smtClean="0">
              <a:latin typeface="Century Gothic" panose="020B0502020202020204" pitchFamily="34" charset="0"/>
            </a:endParaRPr>
          </a:p>
          <a:p>
            <a:pPr algn="r" eaLnBrk="1" hangingPunct="1"/>
            <a:r>
              <a:rPr lang="it-IT" altLang="it-IT" sz="2600" dirty="0" smtClean="0">
                <a:latin typeface="Century Gothic" panose="020B0502020202020204" pitchFamily="34" charset="0"/>
              </a:rPr>
              <a:t>col </a:t>
            </a:r>
            <a:r>
              <a:rPr lang="it-IT" altLang="it-IT" sz="2600" dirty="0">
                <a:latin typeface="Century Gothic" panose="020B0502020202020204" pitchFamily="34" charset="0"/>
              </a:rPr>
              <a:t>risultato di un eccezionale risparmio energetico</a:t>
            </a:r>
            <a:r>
              <a:rPr lang="it-IT" altLang="it-IT" sz="2600" dirty="0">
                <a:latin typeface="+mj-lt"/>
              </a:rPr>
              <a:t>. </a:t>
            </a: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701CB9D4-E397-4C91-856A-704F2ED52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390" y="7810123"/>
            <a:ext cx="439966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L'attività viene ripresa intorno a 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marzo-aprile</a:t>
            </a:r>
            <a:r>
              <a:rPr lang="it-IT" altLang="it-IT" sz="2400" dirty="0" smtClean="0">
                <a:latin typeface="Century Gothic" panose="020B0502020202020204" pitchFamily="34" charset="0"/>
              </a:rPr>
              <a:t>.</a:t>
            </a:r>
            <a:endParaRPr lang="it-IT" altLang="it-IT" sz="2400" dirty="0">
              <a:latin typeface="Century Gothic" panose="020B0502020202020204" pitchFamily="34" charset="0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3B1C63E8-466B-4E15-8C5E-6544654F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8850" y="9619813"/>
            <a:ext cx="6004561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Verso maggio le femmine </a:t>
            </a:r>
          </a:p>
          <a:p>
            <a:pPr algn="r" eaLnBrk="1" hangingPunct="1">
              <a:spcBef>
                <a:spcPct val="0"/>
              </a:spcBef>
            </a:pPr>
            <a:r>
              <a:rPr lang="it-IT" altLang="it-IT" sz="2600" dirty="0" smtClean="0">
                <a:latin typeface="Century Gothic" panose="020B0502020202020204" pitchFamily="34" charset="0"/>
              </a:rPr>
              <a:t>gravide </a:t>
            </a:r>
            <a:r>
              <a:rPr lang="it-IT" altLang="it-IT" sz="2600" dirty="0">
                <a:latin typeface="Century Gothic" panose="020B0502020202020204" pitchFamily="34" charset="0"/>
              </a:rPr>
              <a:t>si radunano numerose </a:t>
            </a:r>
          </a:p>
          <a:p>
            <a:pPr algn="r" eaLnBrk="1" hangingPunct="1">
              <a:spcBef>
                <a:spcPct val="0"/>
              </a:spcBef>
            </a:pPr>
            <a:r>
              <a:rPr lang="it-IT" altLang="it-IT" sz="2600" dirty="0">
                <a:latin typeface="Century Gothic" panose="020B0502020202020204" pitchFamily="34" charset="0"/>
              </a:rPr>
              <a:t>nei siti di riproduzione detti "</a:t>
            </a:r>
            <a:r>
              <a:rPr lang="it-IT" altLang="it-IT" sz="2600" dirty="0" smtClean="0">
                <a:latin typeface="Century Gothic" panose="020B0502020202020204" pitchFamily="34" charset="0"/>
              </a:rPr>
              <a:t>nursery</a:t>
            </a:r>
            <a:r>
              <a:rPr lang="it-IT" altLang="it-IT" sz="2600" dirty="0" smtClean="0">
                <a:latin typeface="+mj-lt"/>
              </a:rPr>
              <a:t>“. </a:t>
            </a:r>
            <a:endParaRPr lang="it-IT" altLang="it-IT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55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140" y="448018"/>
            <a:ext cx="17773710" cy="2158283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ts val="8240"/>
              </a:lnSpc>
              <a:spcBef>
                <a:spcPts val="430"/>
              </a:spcBef>
            </a:pPr>
            <a:r>
              <a:rPr lang="it-IT" sz="7200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QUANDO L’ACQUA E LA ROCCIA </a:t>
            </a:r>
            <a:r>
              <a:rPr lang="it-IT" sz="7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it-IT" sz="7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</a:br>
            <a:r>
              <a:rPr lang="it-IT" sz="7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SI </a:t>
            </a:r>
            <a:r>
              <a:rPr lang="it-IT" sz="7200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FONDONO</a:t>
            </a:r>
            <a:endParaRPr spc="350" dirty="0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83968" y="3902075"/>
            <a:ext cx="8673882" cy="699358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852488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>
                <a:latin typeface="Century Gothic" panose="020B0502020202020204" pitchFamily="34" charset="0"/>
              </a:rPr>
              <a:t>sul </a:t>
            </a:r>
            <a:r>
              <a:rPr lang="it-IT" sz="3600" dirty="0" smtClean="0">
                <a:latin typeface="Century Gothic" panose="020B0502020202020204" pitchFamily="34" charset="0"/>
              </a:rPr>
              <a:t>soffitto, </a:t>
            </a:r>
            <a:r>
              <a:rPr lang="it-IT" sz="3600" dirty="0">
                <a:latin typeface="Century Gothic" panose="020B0502020202020204" pitchFamily="34" charset="0"/>
              </a:rPr>
              <a:t>nel punto in cui affiora </a:t>
            </a:r>
            <a:r>
              <a:rPr lang="it-IT" sz="3600" dirty="0" smtClean="0">
                <a:latin typeface="Century Gothic" panose="020B0502020202020204" pitchFamily="34" charset="0"/>
              </a:rPr>
              <a:t>  o scorre l’acqua;</a:t>
            </a:r>
            <a:endParaRPr lang="it-IT" sz="3600" dirty="0">
              <a:latin typeface="Century Gothic" panose="020B0502020202020204" pitchFamily="34" charset="0"/>
            </a:endParaRPr>
          </a:p>
          <a:p>
            <a:pPr marL="852488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>
                <a:latin typeface="Century Gothic" panose="020B0502020202020204" pitchFamily="34" charset="0"/>
              </a:rPr>
              <a:t>sul pavimento nel punto </a:t>
            </a:r>
            <a:r>
              <a:rPr lang="it-IT" sz="3600" dirty="0" smtClean="0">
                <a:latin typeface="Century Gothic" panose="020B0502020202020204" pitchFamily="34" charset="0"/>
              </a:rPr>
              <a:t>                 in </a:t>
            </a:r>
            <a:r>
              <a:rPr lang="it-IT" sz="3600" dirty="0">
                <a:latin typeface="Century Gothic" panose="020B0502020202020204" pitchFamily="34" charset="0"/>
              </a:rPr>
              <a:t>cui impatta la goccia che </a:t>
            </a:r>
            <a:r>
              <a:rPr lang="it-IT" sz="3600" dirty="0" smtClean="0">
                <a:latin typeface="Century Gothic" panose="020B0502020202020204" pitchFamily="34" charset="0"/>
              </a:rPr>
              <a:t>cade;</a:t>
            </a:r>
            <a:endParaRPr lang="it-IT" sz="3600" dirty="0">
              <a:latin typeface="Century Gothic" panose="020B0502020202020204" pitchFamily="34" charset="0"/>
            </a:endParaRPr>
          </a:p>
          <a:p>
            <a:pPr marL="852488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>
                <a:latin typeface="Century Gothic" panose="020B0502020202020204" pitchFamily="34" charset="0"/>
              </a:rPr>
              <a:t>sulle pareti o sul </a:t>
            </a:r>
            <a:r>
              <a:rPr lang="it-IT" sz="3600" dirty="0" smtClean="0">
                <a:latin typeface="Century Gothic" panose="020B0502020202020204" pitchFamily="34" charset="0"/>
              </a:rPr>
              <a:t>pavimento      dove rimbalzano </a:t>
            </a:r>
            <a:r>
              <a:rPr lang="it-IT" sz="3600" dirty="0">
                <a:latin typeface="Century Gothic" panose="020B0502020202020204" pitchFamily="34" charset="0"/>
              </a:rPr>
              <a:t>gli </a:t>
            </a:r>
            <a:r>
              <a:rPr lang="it-IT" sz="3600" dirty="0" smtClean="0">
                <a:latin typeface="Century Gothic" panose="020B0502020202020204" pitchFamily="34" charset="0"/>
              </a:rPr>
              <a:t>schizzi.</a:t>
            </a:r>
            <a:endParaRPr lang="it-IT" sz="3600" dirty="0">
              <a:latin typeface="Century Gothic" panose="020B0502020202020204" pitchFamily="34" charset="0"/>
            </a:endParaRPr>
          </a:p>
          <a:p>
            <a:pPr lvl="0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it-IT" sz="3600" dirty="0">
                <a:latin typeface="Century Gothic" panose="020B0502020202020204" pitchFamily="34" charset="0"/>
              </a:rPr>
              <a:t>A seconda del punto di caduta prendono </a:t>
            </a:r>
            <a:r>
              <a:rPr lang="it-IT" sz="3600" dirty="0" smtClean="0">
                <a:latin typeface="Century Gothic" panose="020B0502020202020204" pitchFamily="34" charset="0"/>
              </a:rPr>
              <a:t>vita:</a:t>
            </a:r>
            <a:endParaRPr lang="it-IT" sz="3600" dirty="0">
              <a:latin typeface="Century Gothic" panose="020B0502020202020204" pitchFamily="34" charset="0"/>
            </a:endParaRPr>
          </a:p>
          <a:p>
            <a:pPr marL="571500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 smtClean="0">
                <a:latin typeface="Century Gothic" panose="020B0502020202020204" pitchFamily="34" charset="0"/>
              </a:rPr>
              <a:t>le stalattiti;</a:t>
            </a:r>
            <a:endParaRPr lang="it-IT" sz="3600" dirty="0">
              <a:latin typeface="Century Gothic" panose="020B0502020202020204" pitchFamily="34" charset="0"/>
            </a:endParaRPr>
          </a:p>
          <a:p>
            <a:pPr marL="571500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 smtClean="0">
                <a:latin typeface="Century Gothic" panose="020B0502020202020204" pitchFamily="34" charset="0"/>
              </a:rPr>
              <a:t>le stalagmiti;</a:t>
            </a:r>
            <a:endParaRPr lang="it-IT" sz="3600" dirty="0">
              <a:latin typeface="Century Gothic" panose="020B0502020202020204" pitchFamily="34" charset="0"/>
            </a:endParaRPr>
          </a:p>
          <a:p>
            <a:pPr marL="571500" lvl="0" indent="-5715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3600" dirty="0" smtClean="0">
                <a:latin typeface="Century Gothic" panose="020B0502020202020204" pitchFamily="34" charset="0"/>
              </a:rPr>
              <a:t>le colonne </a:t>
            </a:r>
            <a:r>
              <a:rPr lang="it-IT" sz="3600" dirty="0">
                <a:latin typeface="Century Gothic" panose="020B0502020202020204" pitchFamily="34" charset="0"/>
              </a:rPr>
              <a:t>e </a:t>
            </a:r>
            <a:r>
              <a:rPr lang="it-IT" sz="3600" dirty="0" smtClean="0">
                <a:latin typeface="Century Gothic" panose="020B0502020202020204" pitchFamily="34" charset="0"/>
              </a:rPr>
              <a:t>le vasche.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C955A877-D7F2-4EE1-9848-3B457CFA3149}"/>
              </a:ext>
            </a:extLst>
          </p:cNvPr>
          <p:cNvSpPr txBox="1">
            <a:spLocks/>
          </p:cNvSpPr>
          <p:nvPr/>
        </p:nvSpPr>
        <p:spPr>
          <a:xfrm>
            <a:off x="1139888" y="1387475"/>
            <a:ext cx="8946541" cy="8853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3300" b="0" i="0">
                <a:solidFill>
                  <a:srgbClr val="535353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endParaRPr lang="it-IT" sz="3400" kern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B5938262-9420-4ADE-BDB1-7B9B150C5039}"/>
              </a:ext>
            </a:extLst>
          </p:cNvPr>
          <p:cNvSpPr txBox="1">
            <a:spLocks/>
          </p:cNvSpPr>
          <p:nvPr/>
        </p:nvSpPr>
        <p:spPr>
          <a:xfrm>
            <a:off x="2051050" y="2682875"/>
            <a:ext cx="16306801" cy="88535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3300" b="0" i="0">
                <a:solidFill>
                  <a:srgbClr val="535353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it-IT" sz="3400" kern="0" dirty="0">
                <a:solidFill>
                  <a:schemeClr val="tx1"/>
                </a:solidFill>
                <a:latin typeface="Century Gothic" panose="020B0502020202020204" pitchFamily="34" charset="0"/>
              </a:rPr>
              <a:t>Quando l’acqua filtra tra le rocce rilascia delle sostanze, </a:t>
            </a:r>
            <a:endParaRPr lang="it-IT" sz="3400" kern="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it-IT" sz="3400" kern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che </a:t>
            </a:r>
            <a:r>
              <a:rPr lang="it-IT" sz="3400" kern="0" dirty="0">
                <a:solidFill>
                  <a:schemeClr val="tx1"/>
                </a:solidFill>
                <a:latin typeface="Century Gothic" panose="020B0502020202020204" pitchFamily="34" charset="0"/>
              </a:rPr>
              <a:t>creano sculture con aspetti diversi a seconda del punto in cui si formano:</a:t>
            </a:r>
          </a:p>
        </p:txBody>
      </p:sp>
      <p:pic>
        <p:nvPicPr>
          <p:cNvPr id="9" name="Immagine 1" descr="concrezioni.tif">
            <a:extLst>
              <a:ext uri="{FF2B5EF4-FFF2-40B4-BE49-F238E27FC236}">
                <a16:creationId xmlns:a16="http://schemas.microsoft.com/office/drawing/2014/main" id="{5B7360C4-35F7-4CAF-A00E-25D363D90F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466" y="4206875"/>
            <a:ext cx="9441087" cy="66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702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Segnaposto contenuto 17">
            <a:extLst>
              <a:ext uri="{FF2B5EF4-FFF2-40B4-BE49-F238E27FC236}">
                <a16:creationId xmlns:a16="http://schemas.microsoft.com/office/drawing/2014/main" id="{37E7C00A-BD60-42DD-8BC7-2DEBA30717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7" y="412375"/>
            <a:ext cx="10342527" cy="7756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5FDCDF3-7BDF-486E-9CE8-7A46FF22C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50" y="5083175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91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140" y="448018"/>
            <a:ext cx="13125510" cy="10778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dirty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L’ACQUA CHE BERREMO</a:t>
            </a:r>
            <a:endParaRPr spc="80" dirty="0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0850" y="2295604"/>
            <a:ext cx="17602200" cy="854067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La Speleologia è un formidabile mezzo per esplorare, studiare e documentare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la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geografia del mondo sotterraneo e può svolgere un ruolo determinante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nella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salvaguardia dei territori carsici e delle loro risorse idriche.</a:t>
            </a: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L’acqua che berremo, quanta e di che qualità,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dipende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dal modo in cui saremo capaci di proteggerla.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La tutela e la sensibilizzazione all’uso controllato delle acque carsiche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sono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considerati elementi chiave per lo sviluppo sostenibile delle generazioni future. </a:t>
            </a: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L’ambiente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ipogeo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ha un ruolo delicato in questo processo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ed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è un patrimonio inestimabile che appartiene a tutti. </a:t>
            </a: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Ognuno di noi può contribuire a costruire un futuro migliore limitando l’inquinamento con le buone pratiche del corretto smaltimento dei rifiuti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e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l’abbandono </a:t>
            </a:r>
            <a:endParaRPr lang="it-IT" sz="3400" spc="-70" dirty="0" smtClean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dell’utilizzo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della plastica, in linea con le politiche dell’Unione Europea.</a:t>
            </a:r>
          </a:p>
        </p:txBody>
      </p:sp>
      <p:sp>
        <p:nvSpPr>
          <p:cNvPr id="7" name="object 7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0850" y="542188"/>
            <a:ext cx="18973800" cy="1014168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b="1" i="1" spc="-7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Credit foto e immagini:</a:t>
            </a: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2: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di Silvia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Arrica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3: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di Serena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Fassone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4: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Illustrazioni 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D. </a:t>
            </a:r>
            <a:r>
              <a:rPr lang="it-IT" sz="3400" spc="-70" dirty="0" err="1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Alterisio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, tratte da “Il mondo delle Grotte” ed. AGSP - Pozzo Riccardo, Sella Renato,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2002.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5: Illustrazione Bartolomeo Vigna tratta da «Gli acquiferi in rocce carbonatiche»,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progetto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PPT 2009,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SSI.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6: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fonte web non coperte da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copyright.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7: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fonte web non coperte da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copyright.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8: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autore sconosciuto tratta da «Introduzione alla Speleologia» Progetto PPT 2009,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SSI.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9: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Museo Paleontologico di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Camposilvano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10: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Riproduzione tratta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da «Introduzione alla Speleologia» Progetto PPT 2009,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SSI e Archivio storico del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CAT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11: Foto di Sergio Vianello.</a:t>
            </a: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12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Valentina Balestra tratte da Animali di Grotta,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SSI.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13: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fonte web non coperte da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copyright.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14: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Illustrazioni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R. </a:t>
            </a:r>
            <a:r>
              <a:rPr lang="it-IT" sz="3400" spc="-70" dirty="0" err="1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Zerbetto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, tratte  da “La vita delle grotte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”.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15: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Illustrazioni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R.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Zerbetto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  <a:p>
            <a:pPr marL="12700" marR="5080">
              <a:lnSpc>
                <a:spcPct val="102000"/>
              </a:lnSpc>
              <a:spcBef>
                <a:spcPts val="15"/>
              </a:spcBef>
            </a:pP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16: Le Grotte di Borgio Verezzi - 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Foto </a:t>
            </a:r>
            <a:r>
              <a:rPr lang="it-IT" sz="3400" spc="-70" dirty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di Serena </a:t>
            </a:r>
            <a:r>
              <a:rPr lang="it-IT" sz="3400" spc="-70" dirty="0" err="1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Fassone</a:t>
            </a:r>
            <a:r>
              <a:rPr lang="it-IT" sz="3400" spc="-70" dirty="0" smtClean="0">
                <a:solidFill>
                  <a:srgbClr val="535353"/>
                </a:solidFill>
                <a:latin typeface="Century Gothic" panose="020B0502020202020204" pitchFamily="34" charset="0"/>
                <a:cs typeface="Verdana"/>
              </a:rPr>
              <a:t>.</a:t>
            </a:r>
            <a:endParaRPr lang="it-IT" sz="3400" spc="-70" dirty="0">
              <a:solidFill>
                <a:srgbClr val="535353"/>
              </a:soli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07027" y="9415128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69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140" y="437548"/>
            <a:ext cx="15716310" cy="10778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254" dirty="0">
                <a:latin typeface="Century Gothic" panose="020B0502020202020204" pitchFamily="34" charset="0"/>
              </a:rPr>
              <a:t>CHE </a:t>
            </a:r>
            <a:r>
              <a:rPr spc="95" dirty="0">
                <a:latin typeface="Century Gothic" panose="020B0502020202020204" pitchFamily="34" charset="0"/>
              </a:rPr>
              <a:t>COS’E’ </a:t>
            </a:r>
            <a:r>
              <a:rPr spc="150" dirty="0">
                <a:latin typeface="Century Gothic" panose="020B0502020202020204" pitchFamily="34" charset="0"/>
              </a:rPr>
              <a:t>LA</a:t>
            </a:r>
            <a:r>
              <a:rPr spc="-1700" dirty="0">
                <a:latin typeface="Century Gothic" panose="020B0502020202020204" pitchFamily="34" charset="0"/>
              </a:rPr>
              <a:t> </a:t>
            </a:r>
            <a:r>
              <a:rPr spc="105" dirty="0">
                <a:latin typeface="Century Gothic" panose="020B0502020202020204" pitchFamily="34" charset="0"/>
              </a:rPr>
              <a:t>SPELEOLOGIA?</a:t>
            </a:r>
          </a:p>
        </p:txBody>
      </p:sp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984250" y="3902075"/>
            <a:ext cx="792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latin typeface="Century Gothic" panose="020B0502020202020204" pitchFamily="34" charset="0"/>
              </a:rPr>
              <a:t>La </a:t>
            </a:r>
            <a:r>
              <a:rPr lang="it-IT" sz="3600" b="1" dirty="0">
                <a:latin typeface="Century Gothic" panose="020B0502020202020204" pitchFamily="34" charset="0"/>
              </a:rPr>
              <a:t>Speleologia</a:t>
            </a:r>
            <a:r>
              <a:rPr lang="it-IT" sz="3600" dirty="0">
                <a:latin typeface="Century Gothic" panose="020B0502020202020204" pitchFamily="34" charset="0"/>
              </a:rPr>
              <a:t> è la Scienza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r>
              <a:rPr lang="it-IT" sz="3600" dirty="0" smtClean="0">
                <a:latin typeface="Century Gothic" panose="020B0502020202020204" pitchFamily="34" charset="0"/>
              </a:rPr>
              <a:t>che studia </a:t>
            </a:r>
            <a:r>
              <a:rPr lang="it-IT" sz="3600" dirty="0">
                <a:latin typeface="Century Gothic" panose="020B0502020202020204" pitchFamily="34" charset="0"/>
              </a:rPr>
              <a:t>e </a:t>
            </a:r>
            <a:r>
              <a:rPr lang="it-IT" sz="3600" dirty="0" smtClean="0">
                <a:latin typeface="Century Gothic" panose="020B0502020202020204" pitchFamily="34" charset="0"/>
              </a:rPr>
              <a:t>documenta</a:t>
            </a:r>
          </a:p>
          <a:p>
            <a:r>
              <a:rPr lang="it-IT" sz="3600" dirty="0" smtClean="0">
                <a:latin typeface="Century Gothic" panose="020B0502020202020204" pitchFamily="34" charset="0"/>
              </a:rPr>
              <a:t>il </a:t>
            </a:r>
            <a:r>
              <a:rPr lang="it-IT" sz="3600" dirty="0">
                <a:latin typeface="Century Gothic" panose="020B0502020202020204" pitchFamily="34" charset="0"/>
              </a:rPr>
              <a:t>mondo </a:t>
            </a:r>
            <a:r>
              <a:rPr lang="it-IT" sz="3600" dirty="0" smtClean="0">
                <a:latin typeface="Century Gothic" panose="020B0502020202020204" pitchFamily="34" charset="0"/>
              </a:rPr>
              <a:t>sotterraneo.</a:t>
            </a:r>
            <a:endParaRPr lang="it-IT" sz="3600" dirty="0">
              <a:latin typeface="Century Gothic" panose="020B0502020202020204" pitchFamily="34" charset="0"/>
            </a:endParaRPr>
          </a:p>
          <a:p>
            <a:endParaRPr lang="it-IT" sz="3600" dirty="0">
              <a:latin typeface="Century Gothic" panose="020B0502020202020204" pitchFamily="34" charset="0"/>
            </a:endParaRPr>
          </a:p>
          <a:p>
            <a:endParaRPr lang="it-IT" sz="3600" dirty="0">
              <a:latin typeface="Century Gothic" panose="020B0502020202020204" pitchFamily="34" charset="0"/>
            </a:endParaRPr>
          </a:p>
          <a:p>
            <a:endParaRPr lang="it-IT" sz="3600" dirty="0">
              <a:latin typeface="Century Gothic" panose="020B0502020202020204" pitchFamily="34" charset="0"/>
            </a:endParaRPr>
          </a:p>
          <a:p>
            <a:r>
              <a:rPr lang="it-IT" sz="3600" dirty="0">
                <a:latin typeface="Century Gothic" panose="020B0502020202020204" pitchFamily="34" charset="0"/>
              </a:rPr>
              <a:t>Lo </a:t>
            </a:r>
            <a:r>
              <a:rPr lang="it-IT" sz="3600" b="1" dirty="0">
                <a:latin typeface="Century Gothic" panose="020B0502020202020204" pitchFamily="34" charset="0"/>
              </a:rPr>
              <a:t>speleologo</a:t>
            </a:r>
            <a:r>
              <a:rPr lang="it-IT" sz="3600" dirty="0">
                <a:latin typeface="Century Gothic" panose="020B0502020202020204" pitchFamily="34" charset="0"/>
              </a:rPr>
              <a:t> è il suo </a:t>
            </a:r>
            <a:r>
              <a:rPr lang="it-IT" sz="3600" dirty="0" smtClean="0">
                <a:latin typeface="Century Gothic" panose="020B0502020202020204" pitchFamily="34" charset="0"/>
              </a:rPr>
              <a:t>esploratore.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429AB2F-761D-466B-901F-C2C4195BA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50" y="1636301"/>
            <a:ext cx="5828516" cy="87427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1289050" y="1893372"/>
            <a:ext cx="6400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latin typeface="Century Gothic" panose="020B0502020202020204" pitchFamily="34" charset="0"/>
              </a:rPr>
              <a:t>Con i</a:t>
            </a:r>
            <a:r>
              <a:rPr lang="it-IT" sz="3600" dirty="0" smtClean="0">
                <a:latin typeface="Century Gothic" panose="020B0502020202020204" pitchFamily="34" charset="0"/>
              </a:rPr>
              <a:t>l </a:t>
            </a:r>
            <a:r>
              <a:rPr lang="it-IT" sz="3600" b="1" dirty="0" smtClean="0">
                <a:latin typeface="Century Gothic" panose="020B0502020202020204" pitchFamily="34" charset="0"/>
              </a:rPr>
              <a:t>Gruppo Speleologico</a:t>
            </a:r>
            <a:r>
              <a:rPr lang="it-IT" sz="3600" dirty="0" smtClean="0">
                <a:latin typeface="Century Gothic" panose="020B0502020202020204" pitchFamily="34" charset="0"/>
              </a:rPr>
              <a:t> </a:t>
            </a:r>
            <a:r>
              <a:rPr lang="it-IT" sz="3600" dirty="0">
                <a:latin typeface="Century Gothic" panose="020B0502020202020204" pitchFamily="34" charset="0"/>
              </a:rPr>
              <a:t>esplora e documenta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le </a:t>
            </a:r>
            <a:r>
              <a:rPr lang="it-IT" sz="3600" dirty="0">
                <a:latin typeface="Century Gothic" panose="020B0502020202020204" pitchFamily="34" charset="0"/>
              </a:rPr>
              <a:t>cavità naturali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create </a:t>
            </a:r>
            <a:r>
              <a:rPr lang="it-IT" sz="3600" dirty="0">
                <a:latin typeface="Century Gothic" panose="020B0502020202020204" pitchFamily="34" charset="0"/>
              </a:rPr>
              <a:t>dall’acqua all’interno delle montagne e quelle artificiali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costruite </a:t>
            </a:r>
            <a:r>
              <a:rPr lang="it-IT" sz="3600" dirty="0">
                <a:latin typeface="Century Gothic" panose="020B0502020202020204" pitchFamily="34" charset="0"/>
              </a:rPr>
              <a:t>dall’uomo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(</a:t>
            </a:r>
            <a:r>
              <a:rPr lang="it-IT" sz="3600" dirty="0">
                <a:latin typeface="Century Gothic" panose="020B0502020202020204" pitchFamily="34" charset="0"/>
              </a:rPr>
              <a:t>come le città sotterranee</a:t>
            </a:r>
            <a:r>
              <a:rPr lang="it-IT" sz="3600" dirty="0" smtClean="0">
                <a:latin typeface="Century Gothic" panose="020B0502020202020204" pitchFamily="34" charset="0"/>
              </a:rPr>
              <a:t>).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pic>
        <p:nvPicPr>
          <p:cNvPr id="6" name="Segnaposto contenuto 22">
            <a:extLst>
              <a:ext uri="{FF2B5EF4-FFF2-40B4-BE49-F238E27FC236}">
                <a16:creationId xmlns:a16="http://schemas.microsoft.com/office/drawing/2014/main" id="{CAA57862-D283-44FF-B278-324A0117E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6062" y="463893"/>
            <a:ext cx="9092588" cy="51145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70C2F3C-4341-4A5E-91DF-2FBE6365C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50" y="5807075"/>
            <a:ext cx="9092588" cy="51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755650" y="7483475"/>
            <a:ext cx="1562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latin typeface="Century Gothic" panose="020B0502020202020204" pitchFamily="34" charset="0"/>
              </a:rPr>
              <a:t>Le grotte si formano grazie all’acqua </a:t>
            </a:r>
            <a:r>
              <a:rPr lang="it-IT" sz="3600" dirty="0" smtClean="0">
                <a:latin typeface="Century Gothic" panose="020B0502020202020204" pitchFamily="34" charset="0"/>
              </a:rPr>
              <a:t>che, </a:t>
            </a:r>
            <a:r>
              <a:rPr lang="it-IT" sz="3600" dirty="0">
                <a:latin typeface="Century Gothic" panose="020B0502020202020204" pitchFamily="34" charset="0"/>
              </a:rPr>
              <a:t>goccia dopo </a:t>
            </a:r>
            <a:r>
              <a:rPr lang="it-IT" sz="3600" dirty="0" smtClean="0">
                <a:latin typeface="Century Gothic" panose="020B0502020202020204" pitchFamily="34" charset="0"/>
              </a:rPr>
              <a:t>goccia, </a:t>
            </a: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filtra </a:t>
            </a:r>
            <a:r>
              <a:rPr lang="it-IT" sz="3600" dirty="0">
                <a:latin typeface="Century Gothic" panose="020B0502020202020204" pitchFamily="34" charset="0"/>
              </a:rPr>
              <a:t>attraverso la roccia e scava la sua via per trovare </a:t>
            </a:r>
            <a:r>
              <a:rPr lang="it-IT" sz="3600" dirty="0" smtClean="0">
                <a:latin typeface="Century Gothic" panose="020B0502020202020204" pitchFamily="34" charset="0"/>
              </a:rPr>
              <a:t>l’uscita.</a:t>
            </a:r>
            <a:endParaRPr lang="it-IT" sz="36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È così </a:t>
            </a:r>
            <a:r>
              <a:rPr lang="it-IT" sz="3600" dirty="0">
                <a:latin typeface="Century Gothic" panose="020B0502020202020204" pitchFamily="34" charset="0"/>
              </a:rPr>
              <a:t>che vengono creati i vuoti che prendono la forma di pozzi, </a:t>
            </a:r>
            <a:endParaRPr lang="it-IT" sz="3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600" dirty="0" smtClean="0">
                <a:latin typeface="Century Gothic" panose="020B0502020202020204" pitchFamily="34" charset="0"/>
              </a:rPr>
              <a:t>sale </a:t>
            </a:r>
            <a:r>
              <a:rPr lang="it-IT" sz="3600" dirty="0">
                <a:latin typeface="Century Gothic" panose="020B0502020202020204" pitchFamily="34" charset="0"/>
              </a:rPr>
              <a:t>e </a:t>
            </a:r>
            <a:r>
              <a:rPr lang="it-IT" sz="3600" dirty="0" smtClean="0">
                <a:latin typeface="Century Gothic" panose="020B0502020202020204" pitchFamily="34" charset="0"/>
              </a:rPr>
              <a:t>canyon.</a:t>
            </a:r>
            <a:endParaRPr lang="it-IT" sz="3600" dirty="0">
              <a:latin typeface="Century Gothic" panose="020B0502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E8D9BDC8-4B40-423A-8DE7-E2EAD6B6C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6" y="1507768"/>
            <a:ext cx="4744553" cy="587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72D3A54-523D-4E5F-88CD-9FC4A4B4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34" y="1490857"/>
            <a:ext cx="4988616" cy="589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4ECC082-F35C-4675-AF81-3537BB53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438" y="1463841"/>
            <a:ext cx="5090505" cy="589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0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450849" y="7864475"/>
            <a:ext cx="17983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Nelle grotte si creano fiumi e laghi </a:t>
            </a:r>
            <a:r>
              <a:rPr lang="it-IT" sz="3200" dirty="0" smtClean="0">
                <a:latin typeface="Century Gothic" panose="020B0502020202020204" pitchFamily="34" charset="0"/>
              </a:rPr>
              <a:t>sotterranei, che </a:t>
            </a:r>
            <a:r>
              <a:rPr lang="it-IT" sz="3200" dirty="0">
                <a:latin typeface="Century Gothic" panose="020B0502020202020204" pitchFamily="34" charset="0"/>
              </a:rPr>
              <a:t>raccolgono grandi quantità </a:t>
            </a:r>
            <a:r>
              <a:rPr lang="it-IT" sz="3200" dirty="0" smtClean="0">
                <a:latin typeface="Century Gothic" panose="020B0502020202020204" pitchFamily="34" charset="0"/>
              </a:rPr>
              <a:t>d’acqua, e che </a:t>
            </a:r>
            <a:r>
              <a:rPr lang="it-IT" sz="3200" dirty="0">
                <a:latin typeface="Century Gothic" panose="020B0502020202020204" pitchFamily="34" charset="0"/>
              </a:rPr>
              <a:t>diventano preziose risorse </a:t>
            </a:r>
            <a:r>
              <a:rPr lang="it-IT" sz="3200" dirty="0" smtClean="0">
                <a:latin typeface="Century Gothic" panose="020B0502020202020204" pitchFamily="34" charset="0"/>
              </a:rPr>
              <a:t>idriche, per </a:t>
            </a:r>
            <a:r>
              <a:rPr lang="it-IT" sz="3200" dirty="0">
                <a:latin typeface="Century Gothic" panose="020B0502020202020204" pitchFamily="34" charset="0"/>
              </a:rPr>
              <a:t>la sopravvivenza </a:t>
            </a:r>
            <a:r>
              <a:rPr lang="it-IT" sz="3200" dirty="0" smtClean="0">
                <a:latin typeface="Century Gothic" panose="020B0502020202020204" pitchFamily="34" charset="0"/>
              </a:rPr>
              <a:t>dell’uomo,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con </a:t>
            </a:r>
            <a:r>
              <a:rPr lang="it-IT" sz="3200" dirty="0">
                <a:latin typeface="Century Gothic" panose="020B0502020202020204" pitchFamily="34" charset="0"/>
              </a:rPr>
              <a:t>le sorgenti </a:t>
            </a:r>
            <a:r>
              <a:rPr lang="it-IT" sz="3200" dirty="0" smtClean="0">
                <a:latin typeface="Century Gothic" panose="020B0502020202020204" pitchFamily="34" charset="0"/>
              </a:rPr>
              <a:t>carsiche.</a:t>
            </a:r>
            <a:endParaRPr lang="it-IT" sz="3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Costituiscono un’importante fonte di approvvigionamento idrico per molti </a:t>
            </a:r>
            <a:r>
              <a:rPr lang="it-IT" sz="3200" dirty="0" smtClean="0">
                <a:latin typeface="Century Gothic" panose="020B0502020202020204" pitchFamily="34" charset="0"/>
              </a:rPr>
              <a:t>paesi.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10" name="Picture 12" descr="zona sorgente2">
            <a:extLst>
              <a:ext uri="{FF2B5EF4-FFF2-40B4-BE49-F238E27FC236}">
                <a16:creationId xmlns:a16="http://schemas.microsoft.com/office/drawing/2014/main" id="{1663EC11-4FE5-441F-BBBB-B7C07016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351345"/>
            <a:ext cx="10014056" cy="63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5">
            <a:extLst>
              <a:ext uri="{FF2B5EF4-FFF2-40B4-BE49-F238E27FC236}">
                <a16:creationId xmlns:a16="http://schemas.microsoft.com/office/drawing/2014/main" id="{EA7C0B5F-832C-4CF5-BC48-4E2BE76E2D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75648" y="2289891"/>
            <a:ext cx="3352801" cy="240583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C2634BE6-CD45-470F-868A-789CC1C25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31" y="2289892"/>
            <a:ext cx="67373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3000" dirty="0" smtClean="0">
                <a:latin typeface="Century Gothic" panose="020B0502020202020204" pitchFamily="34" charset="0"/>
              </a:rPr>
              <a:t>Galleria </a:t>
            </a:r>
            <a:r>
              <a:rPr lang="it-IT" altLang="it-IT" sz="3000" dirty="0">
                <a:latin typeface="Century Gothic" panose="020B0502020202020204" pitchFamily="34" charset="0"/>
              </a:rPr>
              <a:t>non </a:t>
            </a:r>
            <a:r>
              <a:rPr lang="it-IT" altLang="it-IT" sz="3000" dirty="0" smtClean="0">
                <a:latin typeface="Century Gothic" panose="020B0502020202020204" pitchFamily="34" charset="0"/>
              </a:rPr>
              <a:t>attiva (galleria fossile).</a:t>
            </a:r>
            <a:endParaRPr lang="it-IT" altLang="it-IT" dirty="0"/>
          </a:p>
          <a:p>
            <a:pPr algn="l"/>
            <a:endParaRPr lang="it-IT" altLang="it-IT" dirty="0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D46C695D-A38A-4AF3-A535-754ACEFC39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38054" y="4557745"/>
            <a:ext cx="2490394" cy="76196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048EBAD9-761B-4D9F-8C2B-38CF217E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0" y="4328342"/>
            <a:ext cx="6324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3000" dirty="0">
                <a:latin typeface="Century Gothic" panose="020B0502020202020204" pitchFamily="34" charset="0"/>
              </a:rPr>
              <a:t>Sorgente di </a:t>
            </a:r>
            <a:r>
              <a:rPr lang="it-IT" altLang="it-IT" sz="3000" dirty="0" smtClean="0">
                <a:latin typeface="Century Gothic" panose="020B0502020202020204" pitchFamily="34" charset="0"/>
              </a:rPr>
              <a:t>troppo-pieno.</a:t>
            </a:r>
            <a:endParaRPr lang="it-IT" altLang="it-IT" sz="3000" dirty="0">
              <a:latin typeface="Century Gothic" panose="020B0502020202020204" pitchFamily="34" charset="0"/>
            </a:endParaRPr>
          </a:p>
        </p:txBody>
      </p:sp>
      <p:sp>
        <p:nvSpPr>
          <p:cNvPr id="20" name="Text Box 26">
            <a:extLst>
              <a:ext uri="{FF2B5EF4-FFF2-40B4-BE49-F238E27FC236}">
                <a16:creationId xmlns:a16="http://schemas.microsoft.com/office/drawing/2014/main" id="{AFBB1056-23CE-472A-A215-6E97E837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7465854"/>
            <a:ext cx="1954211" cy="24622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E5580"/>
                </a:solidFill>
                <a:effectLst/>
                <a:uLnTx/>
                <a:uFillTx/>
                <a:latin typeface="Century Gothic"/>
              </a:rPr>
              <a:t>Dis</a:t>
            </a:r>
            <a:r>
              <a:rPr kumimoji="0" lang="it-IT" altLang="it-IT" sz="1000" b="0" i="0" u="none" strike="noStrike" kern="0" cap="none" spc="0" normalizeH="0" baseline="0" noProof="0" dirty="0">
                <a:ln>
                  <a:noFill/>
                </a:ln>
                <a:solidFill>
                  <a:srgbClr val="0E5580"/>
                </a:solidFill>
                <a:effectLst/>
                <a:uLnTx/>
                <a:uFillTx/>
                <a:latin typeface="Century Gothic"/>
              </a:rPr>
              <a:t>. B. Vigna</a:t>
            </a:r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8BB84CD8-886F-42BB-B10B-5EC2FE4970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52049" y="6751605"/>
            <a:ext cx="1676399" cy="122269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886A0A80-1ABD-4F8F-9C32-032CDAB12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8369" y="6456145"/>
            <a:ext cx="50702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3000" dirty="0">
                <a:latin typeface="Century Gothic" panose="020B0502020202020204" pitchFamily="34" charset="0"/>
              </a:rPr>
              <a:t>Sorgente </a:t>
            </a:r>
            <a:r>
              <a:rPr lang="it-IT" altLang="it-IT" sz="3000" dirty="0" smtClean="0">
                <a:latin typeface="Century Gothic" panose="020B0502020202020204" pitchFamily="34" charset="0"/>
              </a:rPr>
              <a:t>perenne.</a:t>
            </a:r>
            <a:endParaRPr lang="it-IT" altLang="it-IT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1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13252450" y="1757105"/>
            <a:ext cx="61722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Gli acquedotti romani trasportavano </a:t>
            </a:r>
            <a:r>
              <a:rPr lang="it-IT" sz="3200" dirty="0" smtClean="0">
                <a:latin typeface="Century Gothic" panose="020B0502020202020204" pitchFamily="34" charset="0"/>
              </a:rPr>
              <a:t>l’acqua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fino </a:t>
            </a:r>
            <a:r>
              <a:rPr lang="it-IT" sz="3200" dirty="0">
                <a:latin typeface="Century Gothic" panose="020B0502020202020204" pitchFamily="34" charset="0"/>
              </a:rPr>
              <a:t>al centro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delle </a:t>
            </a:r>
            <a:r>
              <a:rPr lang="it-IT" sz="3200" dirty="0">
                <a:latin typeface="Century Gothic" panose="020B0502020202020204" pitchFamily="34" charset="0"/>
              </a:rPr>
              <a:t>grandi città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dell’epoca imperiale.</a:t>
            </a:r>
            <a:endParaRPr lang="it-IT" sz="3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Ancora oggi </a:t>
            </a:r>
            <a:r>
              <a:rPr lang="it-IT" sz="3200" dirty="0" smtClean="0">
                <a:latin typeface="Century Gothic" panose="020B0502020202020204" pitchFamily="34" charset="0"/>
              </a:rPr>
              <a:t>sono </a:t>
            </a:r>
            <a:r>
              <a:rPr lang="it-IT" sz="3200" dirty="0">
                <a:latin typeface="Century Gothic" panose="020B0502020202020204" pitchFamily="34" charset="0"/>
              </a:rPr>
              <a:t>numerosi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gli </a:t>
            </a:r>
            <a:r>
              <a:rPr lang="it-IT" sz="3200" dirty="0">
                <a:latin typeface="Century Gothic" panose="020B0502020202020204" pitchFamily="34" charset="0"/>
              </a:rPr>
              <a:t>acquedotti alimentati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da </a:t>
            </a:r>
            <a:r>
              <a:rPr lang="it-IT" sz="3200" dirty="0">
                <a:latin typeface="Century Gothic" panose="020B0502020202020204" pitchFamily="34" charset="0"/>
              </a:rPr>
              <a:t>sorgenti carsiche,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come </a:t>
            </a:r>
            <a:r>
              <a:rPr lang="it-IT" sz="3200" dirty="0">
                <a:latin typeface="Century Gothic" panose="020B0502020202020204" pitchFamily="34" charset="0"/>
              </a:rPr>
              <a:t>Pont </a:t>
            </a:r>
            <a:r>
              <a:rPr lang="it-IT" sz="3200" dirty="0" err="1">
                <a:latin typeface="Century Gothic" panose="020B0502020202020204" pitchFamily="34" charset="0"/>
              </a:rPr>
              <a:t>du</a:t>
            </a:r>
            <a:r>
              <a:rPr lang="it-IT" sz="3200" dirty="0">
                <a:latin typeface="Century Gothic" panose="020B0502020202020204" pitchFamily="34" charset="0"/>
              </a:rPr>
              <a:t> </a:t>
            </a:r>
            <a:r>
              <a:rPr lang="it-IT" sz="3200" dirty="0" err="1" smtClean="0">
                <a:latin typeface="Century Gothic" panose="020B0502020202020204" pitchFamily="34" charset="0"/>
              </a:rPr>
              <a:t>Gard</a:t>
            </a:r>
            <a:r>
              <a:rPr lang="it-IT" sz="3200" dirty="0">
                <a:latin typeface="Century Gothic" panose="020B0502020202020204" pitchFamily="34" charset="0"/>
              </a:rPr>
              <a:t>,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in Francia.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484E1F-F0AE-4C76-A84A-E51A6BEE89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250" y="1997075"/>
            <a:ext cx="1244146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01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140" y="437548"/>
            <a:ext cx="15716310" cy="10778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pc="254" dirty="0">
                <a:latin typeface="Century Gothic" panose="020B0502020202020204" pitchFamily="34" charset="0"/>
              </a:rPr>
              <a:t>L’UOMO E LA GROTTA</a:t>
            </a:r>
            <a:endParaRPr spc="105" dirty="0"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11804650" y="1311275"/>
            <a:ext cx="7162801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L’attrazione tra l’uomo e la grotta ha origini molto </a:t>
            </a:r>
            <a:r>
              <a:rPr lang="it-IT" sz="3200" dirty="0" smtClean="0">
                <a:latin typeface="Century Gothic" panose="020B0502020202020204" pitchFamily="34" charset="0"/>
              </a:rPr>
              <a:t>antiche.</a:t>
            </a:r>
            <a:endParaRPr lang="it-IT" sz="3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Le prime tracce di frequentazione sono documentate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nel </a:t>
            </a:r>
            <a:r>
              <a:rPr lang="it-IT" sz="3200" dirty="0">
                <a:latin typeface="Century Gothic" panose="020B0502020202020204" pitchFamily="34" charset="0"/>
              </a:rPr>
              <a:t>PLEISTOCENE MEDIO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(</a:t>
            </a:r>
            <a:r>
              <a:rPr lang="it-IT" sz="3200" dirty="0">
                <a:latin typeface="Century Gothic" panose="020B0502020202020204" pitchFamily="34" charset="0"/>
              </a:rPr>
              <a:t>400.000-500.000 anni fa).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Ma </a:t>
            </a:r>
            <a:r>
              <a:rPr lang="it-IT" sz="3200" dirty="0">
                <a:latin typeface="Century Gothic" panose="020B0502020202020204" pitchFamily="34" charset="0"/>
              </a:rPr>
              <a:t>è dal Paleolitico Superiore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che </a:t>
            </a:r>
            <a:r>
              <a:rPr lang="it-IT" sz="3200" dirty="0">
                <a:latin typeface="Century Gothic" panose="020B0502020202020204" pitchFamily="34" charset="0"/>
              </a:rPr>
              <a:t>le grotte vengono abitate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con continuità.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La </a:t>
            </a:r>
            <a:r>
              <a:rPr lang="it-IT" sz="3200" dirty="0">
                <a:latin typeface="Century Gothic" panose="020B0502020202020204" pitchFamily="34" charset="0"/>
              </a:rPr>
              <a:t>grotta di Lascaux </a:t>
            </a:r>
            <a:r>
              <a:rPr lang="it-IT" sz="3200" dirty="0" smtClean="0">
                <a:latin typeface="Century Gothic" panose="020B0502020202020204" pitchFamily="34" charset="0"/>
              </a:rPr>
              <a:t>(Francia)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è </a:t>
            </a:r>
            <a:r>
              <a:rPr lang="it-IT" sz="3200" dirty="0">
                <a:latin typeface="Century Gothic" panose="020B0502020202020204" pitchFamily="34" charset="0"/>
              </a:rPr>
              <a:t>una delle più famose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per le sue bellissime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pitture rupestri.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E1C669-D0B9-4025-94D9-B7748D06D6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50" y="2811909"/>
            <a:ext cx="10871336" cy="61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2660650" y="8931275"/>
            <a:ext cx="14325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La prima esplorazione documentata risale </a:t>
            </a:r>
            <a:r>
              <a:rPr lang="it-IT" sz="3200" dirty="0" smtClean="0">
                <a:latin typeface="Century Gothic" panose="020B0502020202020204" pitchFamily="34" charset="0"/>
              </a:rPr>
              <a:t>all’epoca Assiro-Babilonese,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quella </a:t>
            </a:r>
            <a:r>
              <a:rPr lang="it-IT" sz="3200" dirty="0">
                <a:latin typeface="Century Gothic" panose="020B0502020202020204" pitchFamily="34" charset="0"/>
              </a:rPr>
              <a:t>di Re </a:t>
            </a:r>
            <a:r>
              <a:rPr lang="it-IT" sz="3200" dirty="0" err="1" smtClean="0">
                <a:latin typeface="Century Gothic" panose="020B0502020202020204" pitchFamily="34" charset="0"/>
              </a:rPr>
              <a:t>Shalmaneser</a:t>
            </a:r>
            <a:r>
              <a:rPr lang="it-IT" sz="3200" dirty="0" smtClean="0">
                <a:latin typeface="Century Gothic" panose="020B0502020202020204" pitchFamily="34" charset="0"/>
              </a:rPr>
              <a:t> dell’850 </a:t>
            </a:r>
            <a:r>
              <a:rPr lang="it-IT" sz="3200" dirty="0">
                <a:latin typeface="Century Gothic" panose="020B0502020202020204" pitchFamily="34" charset="0"/>
              </a:rPr>
              <a:t>a.C</a:t>
            </a:r>
            <a:r>
              <a:rPr lang="it-IT" sz="3200" dirty="0" smtClean="0">
                <a:latin typeface="Century Gothic" panose="020B0502020202020204" pitchFamily="34" charset="0"/>
              </a:rPr>
              <a:t>., incisa su una </a:t>
            </a:r>
            <a:r>
              <a:rPr lang="it-IT" sz="3200" dirty="0">
                <a:latin typeface="Century Gothic" panose="020B0502020202020204" pitchFamily="34" charset="0"/>
              </a:rPr>
              <a:t>lastra di </a:t>
            </a:r>
            <a:r>
              <a:rPr lang="it-IT" sz="3200" dirty="0" smtClean="0">
                <a:latin typeface="Century Gothic" panose="020B0502020202020204" pitchFamily="34" charset="0"/>
              </a:rPr>
              <a:t>bronzo.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2D95C5-3B08-4C16-97A1-EA91280606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2379" y="1158875"/>
            <a:ext cx="14343871" cy="7696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2EFA7AA-C7EC-478B-9BBC-525530396A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97835" y="2073275"/>
            <a:ext cx="437861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7507027" y="9415129"/>
            <a:ext cx="2150928" cy="14564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181396-A2F1-4D02-83EF-363E5CF8FB87}"/>
              </a:ext>
            </a:extLst>
          </p:cNvPr>
          <p:cNvSpPr/>
          <p:nvPr/>
        </p:nvSpPr>
        <p:spPr>
          <a:xfrm>
            <a:off x="12795250" y="1117977"/>
            <a:ext cx="6492315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Per molti </a:t>
            </a:r>
            <a:r>
              <a:rPr lang="it-IT" sz="3200" dirty="0" smtClean="0">
                <a:latin typeface="Century Gothic" panose="020B0502020202020204" pitchFamily="34" charset="0"/>
              </a:rPr>
              <a:t>secoli, </a:t>
            </a:r>
            <a:r>
              <a:rPr lang="it-IT" sz="3200" dirty="0">
                <a:latin typeface="Century Gothic" panose="020B0502020202020204" pitchFamily="34" charset="0"/>
              </a:rPr>
              <a:t>le grotte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hanno </a:t>
            </a:r>
            <a:r>
              <a:rPr lang="it-IT" sz="3200" dirty="0">
                <a:latin typeface="Century Gothic" panose="020B0502020202020204" pitchFamily="34" charset="0"/>
              </a:rPr>
              <a:t>rappresentato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la </a:t>
            </a:r>
            <a:r>
              <a:rPr lang="it-IT" sz="3200" dirty="0">
                <a:latin typeface="Century Gothic" panose="020B0502020202020204" pitchFamily="34" charset="0"/>
              </a:rPr>
              <a:t>porta per un mondo nuovo, sconosciuto, spesso oscuro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e </a:t>
            </a:r>
            <a:r>
              <a:rPr lang="it-IT" sz="3200" dirty="0">
                <a:latin typeface="Century Gothic" panose="020B0502020202020204" pitchFamily="34" charset="0"/>
              </a:rPr>
              <a:t>abitato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da </a:t>
            </a:r>
            <a:r>
              <a:rPr lang="it-IT" sz="3200" dirty="0">
                <a:latin typeface="Century Gothic" panose="020B0502020202020204" pitchFamily="34" charset="0"/>
              </a:rPr>
              <a:t>creature fantastiche. </a:t>
            </a:r>
          </a:p>
          <a:p>
            <a:pPr>
              <a:lnSpc>
                <a:spcPct val="150000"/>
              </a:lnSpc>
            </a:pPr>
            <a:r>
              <a:rPr lang="it-IT" sz="3200" dirty="0">
                <a:latin typeface="Century Gothic" panose="020B0502020202020204" pitchFamily="34" charset="0"/>
              </a:rPr>
              <a:t>Secondo alcune fonti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Dante </a:t>
            </a:r>
            <a:r>
              <a:rPr lang="it-IT" sz="3200" dirty="0">
                <a:latin typeface="Century Gothic" panose="020B0502020202020204" pitchFamily="34" charset="0"/>
              </a:rPr>
              <a:t>Alighieri si è </a:t>
            </a:r>
            <a:r>
              <a:rPr lang="it-IT" sz="3200" dirty="0" smtClean="0">
                <a:latin typeface="Century Gothic" panose="020B0502020202020204" pitchFamily="34" charset="0"/>
              </a:rPr>
              <a:t>ispirato </a:t>
            </a: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al </a:t>
            </a:r>
            <a:r>
              <a:rPr lang="it-IT" sz="3200" dirty="0">
                <a:latin typeface="Century Gothic" panose="020B0502020202020204" pitchFamily="34" charset="0"/>
              </a:rPr>
              <a:t>Covolo di Camposilvano,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tra </a:t>
            </a:r>
            <a:r>
              <a:rPr lang="it-IT" sz="3200" dirty="0">
                <a:latin typeface="Century Gothic" panose="020B0502020202020204" pitchFamily="34" charset="0"/>
              </a:rPr>
              <a:t>i monti Lessini,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per </a:t>
            </a:r>
            <a:r>
              <a:rPr lang="it-IT" sz="3200" dirty="0">
                <a:latin typeface="Century Gothic" panose="020B0502020202020204" pitchFamily="34" charset="0"/>
              </a:rPr>
              <a:t>dare forma all’Inferno </a:t>
            </a:r>
            <a:endParaRPr lang="it-IT" sz="3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3200" dirty="0" smtClean="0">
                <a:latin typeface="Century Gothic" panose="020B0502020202020204" pitchFamily="34" charset="0"/>
              </a:rPr>
              <a:t>nella </a:t>
            </a:r>
            <a:r>
              <a:rPr lang="it-IT" sz="3200" dirty="0">
                <a:latin typeface="Century Gothic" panose="020B0502020202020204" pitchFamily="34" charset="0"/>
              </a:rPr>
              <a:t>Divina </a:t>
            </a:r>
            <a:r>
              <a:rPr lang="it-IT" sz="3200" dirty="0" smtClean="0">
                <a:latin typeface="Century Gothic" panose="020B0502020202020204" pitchFamily="34" charset="0"/>
              </a:rPr>
              <a:t>Commedia.</a:t>
            </a:r>
            <a:endParaRPr lang="it-IT" sz="3200" dirty="0">
              <a:latin typeface="Century Gothic" panose="020B0502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6FAC2DE-2C57-4F1A-AB02-9DCEC19AC7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050" y="1539875"/>
            <a:ext cx="12113069" cy="80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62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932</Words>
  <Application>Microsoft Office PowerPoint</Application>
  <PresentationFormat>Personalizzato</PresentationFormat>
  <Paragraphs>135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 Black</vt:lpstr>
      <vt:lpstr>Calibri</vt:lpstr>
      <vt:lpstr>Century Gothic</vt:lpstr>
      <vt:lpstr>Impact</vt:lpstr>
      <vt:lpstr>Verdana</vt:lpstr>
      <vt:lpstr>Wingdings</vt:lpstr>
      <vt:lpstr>Office Theme</vt:lpstr>
      <vt:lpstr>Presentazione standard di PowerPoint</vt:lpstr>
      <vt:lpstr>CHE COS’E’ LA SPELEOLOGIA?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L’UOMO E LA GROTTA</vt:lpstr>
      <vt:lpstr>Presentazione standard di PowerPoint</vt:lpstr>
      <vt:lpstr>Presentazione standard di PowerPoint</vt:lpstr>
      <vt:lpstr>Presentazione standard di PowerPoint</vt:lpstr>
      <vt:lpstr>LA VITA IN GROTTA</vt:lpstr>
      <vt:lpstr>Presentazione standard di PowerPoint</vt:lpstr>
      <vt:lpstr>Presentazione standard di PowerPoint</vt:lpstr>
      <vt:lpstr>Presentazione standard di PowerPoint</vt:lpstr>
      <vt:lpstr>QUANDO L’ACQUA E LA ROCCIA  SI FONDONO</vt:lpstr>
      <vt:lpstr>Presentazione standard di PowerPoint</vt:lpstr>
      <vt:lpstr>L’ACQUA CHE BERREMO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serena</dc:creator>
  <cp:lastModifiedBy>Serena Fassone</cp:lastModifiedBy>
  <cp:revision>27</cp:revision>
  <dcterms:created xsi:type="dcterms:W3CDTF">2019-09-29T18:48:02Z</dcterms:created>
  <dcterms:modified xsi:type="dcterms:W3CDTF">2019-10-08T12:48:57Z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2019-09-29T00:00:00Z</vt:filetime>
  </property>
</Properties>
</file>